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8"/>
  </p:notesMasterIdLst>
  <p:sldIdLst>
    <p:sldId id="405" r:id="rId2"/>
    <p:sldId id="458" r:id="rId3"/>
    <p:sldId id="466" r:id="rId4"/>
    <p:sldId id="450" r:id="rId5"/>
    <p:sldId id="451" r:id="rId6"/>
    <p:sldId id="452" r:id="rId7"/>
    <p:sldId id="427" r:id="rId8"/>
    <p:sldId id="425" r:id="rId9"/>
    <p:sldId id="455" r:id="rId10"/>
    <p:sldId id="454" r:id="rId11"/>
    <p:sldId id="469" r:id="rId12"/>
    <p:sldId id="414" r:id="rId13"/>
    <p:sldId id="421" r:id="rId14"/>
    <p:sldId id="446" r:id="rId15"/>
    <p:sldId id="437" r:id="rId16"/>
    <p:sldId id="314" r:id="rId17"/>
    <p:sldId id="453" r:id="rId18"/>
    <p:sldId id="467" r:id="rId19"/>
    <p:sldId id="415" r:id="rId20"/>
    <p:sldId id="418" r:id="rId21"/>
    <p:sldId id="470" r:id="rId22"/>
    <p:sldId id="447" r:id="rId23"/>
    <p:sldId id="457" r:id="rId24"/>
    <p:sldId id="434" r:id="rId25"/>
    <p:sldId id="456" r:id="rId26"/>
    <p:sldId id="422" r:id="rId27"/>
  </p:sldIdLst>
  <p:sldSz cx="9144000" cy="6858000" type="screen4x3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C" initials="N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139F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929" autoAdjust="0"/>
    <p:restoredTop sz="99296" autoAdjust="0"/>
  </p:normalViewPr>
  <p:slideViewPr>
    <p:cSldViewPr>
      <p:cViewPr>
        <p:scale>
          <a:sx n="50" d="100"/>
          <a:sy n="50" d="100"/>
        </p:scale>
        <p:origin x="-1938" y="-5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75" d="100"/>
        <a:sy n="75" d="100"/>
      </p:scale>
      <p:origin x="0" y="175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23EF1C-6B29-4DE0-BEF9-DEA7BD7BC562}" type="datetimeFigureOut">
              <a:rPr lang="en-US" smtClean="0"/>
              <a:pPr/>
              <a:t>6/17/2019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2EF2B0-B29D-4DE7-B952-7F3DFCF6BF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53901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B4D27-E91B-4A99-A07C-28F0DC543946}" type="datetime1">
              <a:rPr lang="en-US" smtClean="0"/>
              <a:pPr/>
              <a:t>6/17/2019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B6488-1A9E-4B7E-98C1-CBB363E47E5B}" type="datetime1">
              <a:rPr lang="en-US" smtClean="0"/>
              <a:pPr/>
              <a:t>6/17/2019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38ED8-F417-46CC-9128-62A2EC30B972}" type="datetime1">
              <a:rPr lang="en-US" smtClean="0"/>
              <a:pPr/>
              <a:t>6/17/2019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F2C37-EE3B-4226-B75A-ED582F046490}" type="datetime1">
              <a:rPr lang="en-US" smtClean="0"/>
              <a:pPr/>
              <a:t>6/17/2019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EDAF8-21E9-4F4C-B557-7984948A06F4}" type="datetime1">
              <a:rPr lang="en-US" smtClean="0"/>
              <a:pPr/>
              <a:t>6/17/2019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54D35-71E9-45D9-A5E3-D5E49B624150}" type="datetime1">
              <a:rPr lang="en-US" smtClean="0"/>
              <a:pPr/>
              <a:t>6/17/2019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6882C-75A2-4C90-890A-CDAEFF468E84}" type="datetime1">
              <a:rPr lang="en-US" smtClean="0"/>
              <a:pPr/>
              <a:t>6/17/2019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1F41D-42C6-49EA-9814-EED71B41B201}" type="datetime1">
              <a:rPr lang="en-US" smtClean="0"/>
              <a:pPr/>
              <a:t>6/17/2019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6F070-BD31-4175-A627-92C8E47D0AC7}" type="datetime1">
              <a:rPr lang="en-US" smtClean="0"/>
              <a:pPr/>
              <a:t>6/17/2019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1AEA2-84EB-4739-983F-434717475124}" type="datetime1">
              <a:rPr lang="en-US" smtClean="0"/>
              <a:pPr/>
              <a:t>6/17/2019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27DBD-5759-4B5C-8294-8D048D440835}" type="datetime1">
              <a:rPr lang="en-US" smtClean="0"/>
              <a:pPr/>
              <a:t>6/17/2019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8E6A6D-3AAB-49FE-9CAE-320DF706ADA0}" type="datetime1">
              <a:rPr lang="en-US" smtClean="0"/>
              <a:pPr/>
              <a:t>6/17/2019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wipe dir="u"/>
  </p:transition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04800"/>
            <a:ext cx="9144000" cy="838200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0033CC"/>
                </a:solidFill>
              </a:rPr>
              <a:t>GOVERNMENT OF PUDUCHERRY</a:t>
            </a:r>
            <a:r>
              <a:rPr lang="en-US" sz="3200" b="1" dirty="0" smtClean="0">
                <a:solidFill>
                  <a:srgbClr val="0033CC"/>
                </a:solidFill>
              </a:rPr>
              <a:t> </a:t>
            </a:r>
            <a:endParaRPr lang="en-US" sz="3200" b="1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981200" y="6553200"/>
            <a:ext cx="7772400" cy="6096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endParaRPr lang="en-US" sz="4000" b="1" dirty="0" smtClean="0">
              <a:solidFill>
                <a:srgbClr val="0033CC"/>
              </a:solidFill>
              <a:latin typeface="+mj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90600" y="5638800"/>
            <a:ext cx="7315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0033CC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MID-DAY</a:t>
            </a:r>
            <a:r>
              <a:rPr lang="en-US" sz="3000" b="1" dirty="0" smtClean="0">
                <a:solidFill>
                  <a:srgbClr val="0033CC"/>
                </a:solidFill>
                <a:latin typeface="Arial Black" pitchFamily="34" charset="0"/>
              </a:rPr>
              <a:t> </a:t>
            </a:r>
            <a:r>
              <a:rPr lang="en-US" sz="3000" b="1" dirty="0" smtClean="0">
                <a:solidFill>
                  <a:srgbClr val="0033CC"/>
                </a:solidFill>
              </a:rPr>
              <a:t>MEAL SCHEME</a:t>
            </a:r>
            <a:br>
              <a:rPr lang="en-US" sz="3000" b="1" dirty="0" smtClean="0">
                <a:solidFill>
                  <a:srgbClr val="0033CC"/>
                </a:solidFill>
              </a:rPr>
            </a:br>
            <a:r>
              <a:rPr lang="en-US" sz="3000" b="1" dirty="0" smtClean="0">
                <a:solidFill>
                  <a:srgbClr val="0033CC"/>
                </a:solidFill>
              </a:rPr>
              <a:t> 2019-20</a:t>
            </a:r>
            <a:endParaRPr lang="en-US" sz="30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2400" y="6858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66800"/>
            <a:ext cx="8458200" cy="4457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52400" y="361890"/>
            <a:ext cx="8839199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MIDDAY MEAL SERVED TO THE STUDENTS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CEO\Downloads\WhatsApp Image 2019-04-10 at 8.53.34 PM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0"/>
            <a:ext cx="9144000" cy="4648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25060690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Official Visit by MHRD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3074" name="Picture 2" descr="C:\Users\admin\Downloads\IMG_20181119_1237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00200"/>
            <a:ext cx="8077200" cy="47244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2050" name="Picture 2" descr="C:\Users\midmaymeals\Desktop\Photos\Albendazole Tabl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0"/>
            <a:ext cx="9144000" cy="5638800"/>
          </a:xfrm>
          <a:prstGeom prst="rect">
            <a:avLst/>
          </a:prstGeom>
          <a:noFill/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0" y="6477000"/>
            <a:ext cx="8991600" cy="3429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smtClean="0">
                <a:solidFill>
                  <a:srgbClr val="0033CC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DISTIRIBUTION OF ALBENDAZOLE TABLET</a:t>
            </a:r>
            <a:endParaRPr lang="en-IN" sz="2800" b="1" dirty="0" smtClean="0">
              <a:solidFill>
                <a:srgbClr val="0033CC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52400" y="304800"/>
            <a:ext cx="8763000" cy="342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400" b="1" dirty="0" smtClean="0">
                <a:solidFill>
                  <a:srgbClr val="0033CC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HEALTH PROGRAMME</a:t>
            </a:r>
            <a:endParaRPr lang="en-IN" sz="3100" b="1" dirty="0" smtClean="0">
              <a:solidFill>
                <a:srgbClr val="0033CC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IN" sz="3600" b="1" dirty="0" smtClean="0"/>
              <a:t>SCHOOL HEALTH PROGRAM 2018-19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534400" cy="452596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IN" sz="3600" dirty="0" smtClean="0">
                <a:latin typeface="Arial" pitchFamily="34" charset="0"/>
                <a:cs typeface="Arial" pitchFamily="34" charset="0"/>
              </a:rPr>
              <a:t>Total No. of Schools covered 	–  429</a:t>
            </a:r>
          </a:p>
          <a:p>
            <a:pPr>
              <a:lnSpc>
                <a:spcPct val="110000"/>
              </a:lnSpc>
              <a:buFont typeface="Wingdings" pitchFamily="2" charset="2"/>
              <a:buChar char="Ø"/>
            </a:pPr>
            <a:r>
              <a:rPr lang="en-IN" sz="3600" dirty="0" smtClean="0">
                <a:latin typeface="Arial" pitchFamily="34" charset="0"/>
                <a:cs typeface="Arial" pitchFamily="34" charset="0"/>
              </a:rPr>
              <a:t>Distribution of Iron &amp; Folic </a:t>
            </a:r>
            <a:r>
              <a:rPr lang="en-IN" sz="3600" dirty="0">
                <a:latin typeface="Arial" pitchFamily="34" charset="0"/>
                <a:cs typeface="Arial" pitchFamily="34" charset="0"/>
              </a:rPr>
              <a:t>Acid, Vitamin A </a:t>
            </a:r>
            <a:r>
              <a:rPr lang="en-IN" sz="3600" dirty="0" smtClean="0">
                <a:latin typeface="Arial" pitchFamily="34" charset="0"/>
                <a:cs typeface="Arial" pitchFamily="34" charset="0"/>
              </a:rPr>
              <a:t> &amp; </a:t>
            </a:r>
            <a:r>
              <a:rPr lang="en-IN" sz="3600" dirty="0">
                <a:latin typeface="Arial" pitchFamily="34" charset="0"/>
                <a:cs typeface="Arial" pitchFamily="34" charset="0"/>
              </a:rPr>
              <a:t>De-worming Tablets</a:t>
            </a:r>
            <a:endParaRPr lang="en-IN" sz="36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IN" dirty="0" smtClean="0">
                <a:latin typeface="Arial" pitchFamily="34" charset="0"/>
                <a:cs typeface="Arial" pitchFamily="34" charset="0"/>
              </a:rPr>
              <a:t>Distribution </a:t>
            </a:r>
            <a:r>
              <a:rPr lang="en-IN" dirty="0">
                <a:latin typeface="Arial" pitchFamily="34" charset="0"/>
                <a:cs typeface="Arial" pitchFamily="34" charset="0"/>
              </a:rPr>
              <a:t>of Spectacles – </a:t>
            </a:r>
            <a:r>
              <a:rPr lang="en-IN" dirty="0" smtClean="0">
                <a:latin typeface="Arial" pitchFamily="34" charset="0"/>
                <a:cs typeface="Arial" pitchFamily="34" charset="0"/>
              </a:rPr>
              <a:t>242 Students</a:t>
            </a:r>
            <a:endParaRPr lang="en-IN" sz="3600" dirty="0" smtClean="0">
              <a:latin typeface="Arial" pitchFamily="34" charset="0"/>
              <a:cs typeface="Arial" pitchFamily="34" charset="0"/>
            </a:endParaRPr>
          </a:p>
          <a:p>
            <a:endParaRPr lang="en-IN" sz="3600" dirty="0" smtClean="0">
              <a:latin typeface="Arial" pitchFamily="34" charset="0"/>
              <a:cs typeface="Arial" pitchFamily="34" charset="0"/>
            </a:endParaRPr>
          </a:p>
          <a:p>
            <a:endParaRPr lang="en-IN" dirty="0" smtClean="0"/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2800" b="1" dirty="0" smtClean="0"/>
              <a:t>TRAINING PROGRAMME TO  COOK CUM HELPER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8280920" cy="39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1000" y="6019800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*</a:t>
            </a:r>
            <a:r>
              <a:rPr lang="en-US" sz="3200" b="1" dirty="0" smtClean="0"/>
              <a:t>Periodical  Health  Checkup to Cook cum Helpers</a:t>
            </a:r>
            <a:r>
              <a:rPr lang="en-US" sz="2400" b="1" dirty="0" smtClean="0"/>
              <a:t>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362150333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smtClean="0"/>
              <a:t>District Level Committee  </a:t>
            </a:r>
            <a:r>
              <a:rPr lang="en-IN" b="1" u="sng" dirty="0" smtClean="0"/>
              <a:t>M</a:t>
            </a:r>
            <a:r>
              <a:rPr lang="en-US" b="1" u="sng" dirty="0" err="1" smtClean="0"/>
              <a:t>eeting</a:t>
            </a:r>
            <a:r>
              <a:rPr lang="en-US" b="1" u="sng" dirty="0" smtClean="0"/>
              <a:t> - </a:t>
            </a:r>
            <a:r>
              <a:rPr lang="en-US" b="1" u="sng" dirty="0" err="1" smtClean="0"/>
              <a:t>Karaikal</a:t>
            </a:r>
            <a:r>
              <a:rPr lang="en-US" b="1" u="sng" dirty="0" smtClean="0"/>
              <a:t>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" name="Picture 4" descr="C:\Users\middaymeals\Desktop\_MG_030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8280920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33400" y="6211669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 </a:t>
            </a:r>
            <a:r>
              <a:rPr lang="en-US" dirty="0" err="1" smtClean="0"/>
              <a:t>Hon’ble</a:t>
            </a:r>
            <a:r>
              <a:rPr lang="en-US" dirty="0" smtClean="0"/>
              <a:t> M.P (</a:t>
            </a:r>
            <a:r>
              <a:rPr lang="en-US" dirty="0" err="1" smtClean="0"/>
              <a:t>Lok</a:t>
            </a:r>
            <a:r>
              <a:rPr lang="en-US" dirty="0" smtClean="0"/>
              <a:t> </a:t>
            </a:r>
            <a:r>
              <a:rPr lang="en-US" dirty="0" err="1" smtClean="0"/>
              <a:t>Sabha</a:t>
            </a:r>
            <a:r>
              <a:rPr lang="en-US" dirty="0" smtClean="0"/>
              <a:t>)  Chairperson, Education Minister ,District Collector, &amp; other officials , meeting held on 28.02.2019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4800" y="435098"/>
            <a:ext cx="8305800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33CC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Expenditure – 2018-19</a:t>
            </a:r>
            <a:endParaRPr lang="en-US" sz="4000" dirty="0" smtClean="0">
              <a:solidFill>
                <a:srgbClr val="0033CC"/>
              </a:solidFill>
              <a:latin typeface="Arial Black" pitchFamily="34" charset="0"/>
              <a:ea typeface="+mj-ea"/>
              <a:cs typeface="+mj-cs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89321159"/>
              </p:ext>
            </p:extLst>
          </p:nvPr>
        </p:nvGraphicFramePr>
        <p:xfrm>
          <a:off x="304796" y="1828800"/>
          <a:ext cx="8534404" cy="403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3711"/>
                <a:gridCol w="1433289"/>
                <a:gridCol w="939567"/>
                <a:gridCol w="1040131"/>
                <a:gridCol w="1152192"/>
                <a:gridCol w="1440639"/>
                <a:gridCol w="1064875"/>
              </a:tblGrid>
              <a:tr h="147498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NUTRITION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Mid Day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Meal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Allocation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Opening balance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Released  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Expenditure as on 31.03.2019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Percentage</a:t>
                      </a:r>
                      <a:endParaRPr lang="en-US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7419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Central 6</a:t>
                      </a:r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0%</a:t>
                      </a:r>
                      <a:endParaRPr lang="en-US" sz="1600" b="1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519.93</a:t>
                      </a:r>
                      <a:endParaRPr lang="en-US" sz="1800" b="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0.00</a:t>
                      </a:r>
                      <a:endParaRPr lang="en-US" sz="1800" b="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534.32</a:t>
                      </a:r>
                      <a:endParaRPr lang="en-US" sz="1800" b="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b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534.32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396.23</a:t>
                      </a:r>
                      <a:endParaRPr lang="en-US" sz="1800" b="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75%</a:t>
                      </a:r>
                      <a:endParaRPr lang="en-US" sz="1800" b="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7419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State-40%</a:t>
                      </a:r>
                      <a:endParaRPr lang="en-US" sz="1600" b="1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236.65</a:t>
                      </a:r>
                      <a:endParaRPr lang="en-US" sz="1800" b="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0.00</a:t>
                      </a:r>
                      <a:endParaRPr lang="en-US" sz="1800" b="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236.65</a:t>
                      </a:r>
                      <a:endParaRPr lang="en-US" sz="1800" b="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b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236.65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236.65</a:t>
                      </a:r>
                      <a:endParaRPr lang="en-US" sz="1800" b="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100%</a:t>
                      </a:r>
                      <a:endParaRPr lang="en-US" sz="1800" b="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1079632"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Additional U.T fund</a:t>
                      </a:r>
                      <a:endParaRPr lang="en-US" sz="11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IN" sz="1800" b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1092.1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</a:t>
                      </a:r>
                      <a:endParaRPr lang="en-US" sz="1800" b="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1092.1</a:t>
                      </a:r>
                      <a:endParaRPr lang="en-US" sz="1800" b="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b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1092.1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1092.1</a:t>
                      </a:r>
                      <a:endParaRPr lang="en-US" sz="1800" b="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100%</a:t>
                      </a:r>
                      <a:endParaRPr lang="en-US" sz="1800" b="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7605871" y="1295400"/>
            <a:ext cx="12474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33CC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Rs. in lakhs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Best Practices:-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4958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2500" lnSpcReduction="20000"/>
          </a:bodyPr>
          <a:lstStyle/>
          <a:p>
            <a:pPr lvl="0">
              <a:spcAft>
                <a:spcPts val="1200"/>
              </a:spcAft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v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Covers Pre-Primary &amp; XI &amp;  XII std  students which are not covered under Central Schemes</a:t>
            </a:r>
          </a:p>
          <a:p>
            <a:pPr lvl="0">
              <a:spcAft>
                <a:spcPts val="1200"/>
              </a:spcAft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v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Break Fast scheme 100ml of Hot milk to the students – Rs.1185.33 lakhs under State fund.</a:t>
            </a:r>
          </a:p>
          <a:p>
            <a:pPr lvl="0">
              <a:spcAft>
                <a:spcPts val="1200"/>
              </a:spcAft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v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Food is prepared in modernized central kitchens and cluster kitchens in a hygienic atmosphere.</a:t>
            </a:r>
          </a:p>
          <a:p>
            <a:pPr lvl="0">
              <a:spcAft>
                <a:spcPts val="1200"/>
              </a:spcAft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v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Egg is provided to students twice a week amount Rs.200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lakhs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(U.T Fund)</a:t>
            </a:r>
          </a:p>
          <a:p>
            <a:pPr lvl="0">
              <a:spcAft>
                <a:spcPts val="1200"/>
              </a:spcAft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v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Safe drinking water with RO Systems</a:t>
            </a:r>
          </a:p>
          <a:p>
            <a:pPr lvl="0">
              <a:spcAft>
                <a:spcPts val="1200"/>
              </a:spcAft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v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All central kitchens and cluster kitchens use LPG </a:t>
            </a:r>
          </a:p>
          <a:p>
            <a:pPr>
              <a:spcAft>
                <a:spcPts val="1200"/>
              </a:spcAft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v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Procurement of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Agmark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diet articles through Co-operative institutions / Govt. undertakings by limited tender system</a:t>
            </a:r>
          </a:p>
          <a:p>
            <a:pPr lvl="0">
              <a:spcAft>
                <a:spcPts val="1200"/>
              </a:spcAft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v"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562600"/>
            <a:ext cx="8229600" cy="1020762"/>
          </a:xfrm>
        </p:spPr>
        <p:txBody>
          <a:bodyPr>
            <a:noAutofit/>
          </a:bodyPr>
          <a:lstStyle/>
          <a:p>
            <a:r>
              <a:rPr lang="en-US" sz="2400" dirty="0" smtClean="0"/>
              <a:t>National level competition writing letter to Prime Minister</a:t>
            </a:r>
            <a:br>
              <a:rPr lang="en-US" sz="2400" dirty="0" smtClean="0"/>
            </a:br>
            <a:endParaRPr lang="en-US" sz="24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05280"/>
          <a:ext cx="82296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0"/>
              </a:tblGrid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1026" name="Picture 2" descr="C:\Users\admin\Downloads\IMG-20181015-WA0013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295400"/>
            <a:ext cx="8153400" cy="4191000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09600" y="427038"/>
            <a:ext cx="8229600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National Award for Government student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by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Hon’ble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Prime Minister</a:t>
            </a:r>
            <a:b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3600" b="1" dirty="0" err="1" smtClean="0">
                <a:solidFill>
                  <a:srgbClr val="002060"/>
                </a:solidFill>
              </a:rPr>
              <a:t>Shri</a:t>
            </a:r>
            <a:r>
              <a:rPr lang="en-US" sz="3600" b="1" dirty="0" smtClean="0">
                <a:solidFill>
                  <a:srgbClr val="002060"/>
                </a:solidFill>
              </a:rPr>
              <a:t> Rajiv Gandhi Breakfast scheme 2018-19</a:t>
            </a:r>
            <a:endParaRPr lang="en-US" b="1" dirty="0" smtClean="0">
              <a:solidFill>
                <a:srgbClr val="00206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62147548"/>
              </p:ext>
            </p:extLst>
          </p:nvPr>
        </p:nvGraphicFramePr>
        <p:xfrm>
          <a:off x="533400" y="1066799"/>
          <a:ext cx="8153401" cy="4267203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2273402"/>
                <a:gridCol w="3129063"/>
                <a:gridCol w="2750936"/>
              </a:tblGrid>
              <a:tr h="110982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200" dirty="0" smtClean="0">
                          <a:latin typeface="+mj-lt"/>
                        </a:rPr>
                        <a:t>Region</a:t>
                      </a:r>
                      <a:endParaRPr lang="en-US" sz="1800" b="1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200" dirty="0" smtClean="0">
                          <a:latin typeface="+mj-lt"/>
                        </a:rPr>
                        <a:t>Total No. of Beneficiaries</a:t>
                      </a:r>
                      <a:endParaRPr lang="en-US" sz="1800" b="1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200" dirty="0" smtClean="0">
                          <a:latin typeface="+mj-lt"/>
                        </a:rPr>
                        <a:t>Cost of 100 ml / per student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200" dirty="0" smtClean="0">
                          <a:latin typeface="+mj-lt"/>
                        </a:rPr>
                        <a:t>In Rs.</a:t>
                      </a:r>
                      <a:endParaRPr lang="en-US" sz="1800" b="1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</a:tr>
              <a:tr h="63147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kern="1200" dirty="0" smtClean="0">
                          <a:latin typeface="+mj-lt"/>
                        </a:rPr>
                        <a:t>Puducherry</a:t>
                      </a:r>
                      <a:endParaRPr lang="en-US" sz="3200" b="1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 smtClean="0">
                          <a:latin typeface="Arial"/>
                          <a:ea typeface="Times New Roman"/>
                          <a:cs typeface="Times New Roman"/>
                        </a:rPr>
                        <a:t>37340</a:t>
                      </a:r>
                      <a:endParaRPr lang="en-IN" sz="3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7.30</a:t>
                      </a: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</a:tr>
              <a:tr h="63147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kern="1200" dirty="0" smtClean="0">
                          <a:latin typeface="+mj-lt"/>
                        </a:rPr>
                        <a:t>Karaikal</a:t>
                      </a:r>
                      <a:endParaRPr lang="en-US" sz="3200" b="1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latin typeface="Arial"/>
                          <a:ea typeface="Times New Roman"/>
                          <a:cs typeface="Times New Roman"/>
                        </a:rPr>
                        <a:t>13500</a:t>
                      </a:r>
                      <a:endParaRPr lang="en-IN" sz="3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7.08</a:t>
                      </a: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</a:tr>
              <a:tr h="63147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kern="1200" dirty="0" smtClean="0">
                          <a:latin typeface="+mj-lt"/>
                        </a:rPr>
                        <a:t>Mahe</a:t>
                      </a:r>
                      <a:endParaRPr lang="en-US" sz="3200" b="1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latin typeface="Arial"/>
                          <a:ea typeface="Times New Roman"/>
                          <a:cs typeface="Times New Roman"/>
                        </a:rPr>
                        <a:t>2950</a:t>
                      </a:r>
                      <a:endParaRPr lang="en-IN" sz="3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6.95</a:t>
                      </a: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</a:tr>
              <a:tr h="63147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kern="1200" dirty="0" smtClean="0">
                          <a:latin typeface="+mj-lt"/>
                        </a:rPr>
                        <a:t>Yanam</a:t>
                      </a:r>
                      <a:endParaRPr lang="en-US" sz="3200" b="1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latin typeface="Arial"/>
                          <a:ea typeface="Times New Roman"/>
                          <a:cs typeface="Times New Roman"/>
                        </a:rPr>
                        <a:t>4000</a:t>
                      </a:r>
                      <a:endParaRPr lang="en-IN" sz="3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6.95</a:t>
                      </a: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</a:tr>
              <a:tr h="63147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kern="1200" dirty="0" smtClean="0">
                          <a:latin typeface="+mj-lt"/>
                        </a:rPr>
                        <a:t>Total</a:t>
                      </a:r>
                      <a:endParaRPr lang="en-US" sz="3200" b="1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latin typeface="Arial"/>
                          <a:ea typeface="Times New Roman"/>
                          <a:cs typeface="Times New Roman"/>
                        </a:rPr>
                        <a:t>57790</a:t>
                      </a:r>
                      <a:endParaRPr lang="en-IN" sz="3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200" b="1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7" name="Content Placeholder 2"/>
          <p:cNvSpPr txBox="1">
            <a:spLocks/>
          </p:cNvSpPr>
          <p:nvPr/>
        </p:nvSpPr>
        <p:spPr>
          <a:xfrm>
            <a:off x="152400" y="259080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5943600"/>
            <a:ext cx="8066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/>
            <a:r>
              <a:rPr lang="en-US" sz="2800" b="1" dirty="0" smtClean="0"/>
              <a:t>OUTLAY -2018-19      Rs. 1185.33 </a:t>
            </a:r>
            <a:r>
              <a:rPr lang="en-US" sz="2800" b="1" dirty="0" err="1" smtClean="0"/>
              <a:t>lakhs</a:t>
            </a:r>
            <a:endParaRPr lang="en-US" sz="2800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U.T of Puducherry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752600"/>
          </a:xfrm>
        </p:spPr>
        <p:txBody>
          <a:bodyPr>
            <a:normAutofit/>
          </a:bodyPr>
          <a:lstStyle/>
          <a:p>
            <a:r>
              <a:rPr lang="en-US" altLang="en-US" dirty="0" smtClean="0"/>
              <a:t>Action Taken for the year 2018-19</a:t>
            </a:r>
          </a:p>
          <a:p>
            <a:r>
              <a:rPr lang="en-US" altLang="en-US" dirty="0" smtClean="0"/>
              <a:t>Best Practices of UT</a:t>
            </a:r>
          </a:p>
          <a:p>
            <a:r>
              <a:rPr lang="en-US" altLang="en-US" dirty="0" smtClean="0"/>
              <a:t>Budget Proposal 2019-20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1027" name="Picture 3" descr="F:\MMS NEW\MHRD\Photos\Koonichampet photos\IMG_78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733800"/>
            <a:ext cx="8663880" cy="2819400"/>
          </a:xfrm>
          <a:prstGeom prst="rect">
            <a:avLst/>
          </a:prstGeom>
          <a:noFill/>
        </p:spPr>
      </p:pic>
      <p:sp>
        <p:nvSpPr>
          <p:cNvPr id="7" name="Title 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40011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PROVIDING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rgbClr val="0033CC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HOT MILK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2" descr="C:\Users\manu\Desktop\New folder\breakfast milk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620688"/>
            <a:ext cx="4477127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F:\MMS NEW\MHRD\Photos\Koonichampet photos\Children drinking milk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620688"/>
            <a:ext cx="4392488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>
              <a:buNone/>
            </a:pPr>
            <a:r>
              <a:rPr lang="en-US" sz="6000" b="1" dirty="0" smtClean="0">
                <a:latin typeface="Arial" pitchFamily="34" charset="0"/>
                <a:cs typeface="Arial" pitchFamily="34" charset="0"/>
              </a:rPr>
              <a:t>BUDGET PROPOSAL 2019-20</a:t>
            </a:r>
            <a:endParaRPr lang="en-US" sz="6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228600"/>
            <a:ext cx="8305800" cy="107721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33CC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FINANCIAL PROGRESS-2019-20</a:t>
            </a:r>
          </a:p>
          <a:p>
            <a:pPr algn="r"/>
            <a:r>
              <a:rPr lang="en-US" sz="3200" b="1" dirty="0" smtClean="0">
                <a:solidFill>
                  <a:srgbClr val="0033CC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(in </a:t>
            </a:r>
            <a:r>
              <a:rPr lang="en-US" sz="3200" b="1" dirty="0" err="1" smtClean="0">
                <a:solidFill>
                  <a:srgbClr val="0033CC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lakhs</a:t>
            </a:r>
            <a:r>
              <a:rPr lang="en-US" sz="3200" b="1" dirty="0" smtClean="0">
                <a:solidFill>
                  <a:srgbClr val="0033CC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)</a:t>
            </a:r>
            <a:endParaRPr lang="en-US" sz="2000" dirty="0" smtClean="0">
              <a:solidFill>
                <a:srgbClr val="0033CC"/>
              </a:solidFill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94288660"/>
              </p:ext>
            </p:extLst>
          </p:nvPr>
        </p:nvGraphicFramePr>
        <p:xfrm>
          <a:off x="381000" y="1600199"/>
          <a:ext cx="8153399" cy="47308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3262"/>
                <a:gridCol w="3025165"/>
                <a:gridCol w="2584972"/>
              </a:tblGrid>
              <a:tr h="171649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COMPONENT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PAB APPROVAL            2018-19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 PROPOSAL                            2019-20</a:t>
                      </a:r>
                      <a:endParaRPr lang="en-US" sz="2000" dirty="0"/>
                    </a:p>
                  </a:txBody>
                  <a:tcPr anchor="ctr"/>
                </a:tc>
              </a:tr>
              <a:tr h="103827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Recurring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519.93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540.59</a:t>
                      </a:r>
                    </a:p>
                  </a:txBody>
                  <a:tcPr marL="68580" marR="68580" marT="0" marB="0" anchor="ctr"/>
                </a:tc>
              </a:tr>
              <a:tr h="103827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Non Recurring 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</a:tr>
              <a:tr h="937793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Total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519.93</a:t>
                      </a:r>
                      <a:endParaRPr lang="en-IN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540.59</a:t>
                      </a:r>
                      <a:endParaRPr lang="en-IN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67726024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304799" y="990600"/>
          <a:ext cx="8458201" cy="57019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2667"/>
                <a:gridCol w="156634"/>
                <a:gridCol w="1409700"/>
                <a:gridCol w="1879600"/>
                <a:gridCol w="1879600"/>
              </a:tblGrid>
              <a:tr h="66536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8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Component </a:t>
                      </a: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IN" sz="18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Primary  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8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Upper Primary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8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Total </a:t>
                      </a:r>
                      <a:r>
                        <a:rPr lang="en-IN" sz="1800" b="1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( Rs</a:t>
                      </a:r>
                      <a:r>
                        <a:rPr lang="en-IN" sz="1800" b="1" i="0" u="none" strike="noStrike" baseline="0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 in </a:t>
                      </a:r>
                      <a:r>
                        <a:rPr lang="en-IN" sz="1800" b="1" i="0" u="none" strike="noStrike" baseline="0" dirty="0" err="1" smtClean="0">
                          <a:solidFill>
                            <a:srgbClr val="000000"/>
                          </a:solidFill>
                          <a:latin typeface="Arial Narrow"/>
                        </a:rPr>
                        <a:t>lakhs</a:t>
                      </a:r>
                      <a:r>
                        <a:rPr lang="en-IN" sz="1800" b="1" i="0" u="none" strike="noStrike" baseline="0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)</a:t>
                      </a:r>
                      <a:endParaRPr lang="en-IN" sz="1800" b="1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9525" marR="9525" marT="9525" marB="0" anchor="ctr"/>
                </a:tc>
              </a:tr>
              <a:tr h="359791">
                <a:tc gridSpan="5">
                  <a:txBody>
                    <a:bodyPr/>
                    <a:lstStyle/>
                    <a:p>
                      <a:pPr algn="ctr" rtl="0" fontAlgn="t"/>
                      <a:r>
                        <a:rPr lang="en-IN" sz="18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Recurring Assistance </a:t>
                      </a: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364104">
                <a:tc gridSpan="2">
                  <a:txBody>
                    <a:bodyPr/>
                    <a:lstStyle/>
                    <a:p>
                      <a:pPr algn="l" rtl="0" fontAlgn="t"/>
                      <a:r>
                        <a:rPr lang="en-IN" sz="1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Cost of Food grains </a:t>
                      </a: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pPr algn="ctr" rtl="0" fontAlgn="t"/>
                      <a:endParaRPr lang="en-IN" sz="18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16.38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18.81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35.19</a:t>
                      </a:r>
                    </a:p>
                  </a:txBody>
                  <a:tcPr marL="9525" marR="9525" marT="9525" marB="0" anchor="b"/>
                </a:tc>
              </a:tr>
              <a:tr h="541536">
                <a:tc gridSpan="2">
                  <a:txBody>
                    <a:bodyPr/>
                    <a:lstStyle/>
                    <a:p>
                      <a:pPr algn="l" rtl="0" fontAlgn="t"/>
                      <a:r>
                        <a:rPr lang="en-IN" sz="18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Cooking Cost  </a:t>
                      </a:r>
                      <a:r>
                        <a:rPr lang="en-IN" sz="18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(vegetables, pulses, other condiments and Fuel)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pPr algn="ctr" rtl="0" fontAlgn="t"/>
                      <a:endParaRPr lang="en-IN" sz="18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142.50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163.44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305.94</a:t>
                      </a:r>
                    </a:p>
                  </a:txBody>
                  <a:tcPr marL="9525" marR="9525" marT="9525" marB="0" anchor="b"/>
                </a:tc>
              </a:tr>
              <a:tr h="541536">
                <a:tc gridSpan="2">
                  <a:txBody>
                    <a:bodyPr/>
                    <a:lstStyle/>
                    <a:p>
                      <a:pPr algn="l" rtl="0" fontAlgn="t"/>
                      <a:r>
                        <a:rPr lang="en-IN" sz="18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Honorarium to Cook-cum-Helper </a:t>
                      </a:r>
                      <a:r>
                        <a:rPr lang="en-IN" sz="18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 1031 CCH @ Rs.600 for 10 months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pPr algn="ctr" rtl="0" fontAlgn="t"/>
                      <a:endParaRPr lang="en-IN" sz="18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33.36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28.50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61.86</a:t>
                      </a:r>
                    </a:p>
                  </a:txBody>
                  <a:tcPr marL="9525" marR="9525" marT="9525" marB="0" anchor="b"/>
                </a:tc>
              </a:tr>
              <a:tr h="364104">
                <a:tc gridSpan="2">
                  <a:txBody>
                    <a:bodyPr/>
                    <a:lstStyle/>
                    <a:p>
                      <a:pPr algn="l" rtl="0" fontAlgn="t"/>
                      <a:r>
                        <a:rPr lang="en-IN" sz="1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Transportation Assistance </a:t>
                      </a: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pPr algn="ctr" rtl="0" fontAlgn="t"/>
                      <a:endParaRPr lang="en-IN" sz="18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8.19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9.41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17.60</a:t>
                      </a:r>
                    </a:p>
                  </a:txBody>
                  <a:tcPr marL="9525" marR="9525" marT="9525" marB="0" anchor="b"/>
                </a:tc>
              </a:tr>
              <a:tr h="541536">
                <a:tc gridSpan="2">
                  <a:txBody>
                    <a:bodyPr/>
                    <a:lstStyle/>
                    <a:p>
                      <a:pPr algn="l" rtl="0" fontAlgn="t"/>
                      <a:r>
                        <a:rPr lang="en-IN" sz="18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Management Monitoring Evaluation-MME 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pPr algn="ctr" rtl="0" fontAlgn="t"/>
                      <a:endParaRPr lang="en-IN" sz="18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120.00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0.00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120.00</a:t>
                      </a:r>
                    </a:p>
                  </a:txBody>
                  <a:tcPr marL="9525" marR="9525" marT="9525" marB="0" anchor="b"/>
                </a:tc>
              </a:tr>
              <a:tr h="364104">
                <a:tc gridSpan="2">
                  <a:txBody>
                    <a:bodyPr/>
                    <a:lstStyle/>
                    <a:p>
                      <a:pPr algn="l" rtl="0" fontAlgn="t"/>
                      <a:r>
                        <a:rPr lang="en-IN" sz="18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Total</a:t>
                      </a:r>
                      <a:r>
                        <a:rPr lang="en-IN" sz="1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 - </a:t>
                      </a:r>
                      <a:r>
                        <a:rPr lang="en-IN" sz="18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A </a:t>
                      </a: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en-IN" sz="1800" b="1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320.43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220.16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540.59</a:t>
                      </a:r>
                    </a:p>
                  </a:txBody>
                  <a:tcPr marL="9525" marR="9525" marT="9525" marB="0" anchor="b"/>
                </a:tc>
              </a:tr>
              <a:tr h="364104">
                <a:tc gridSpan="2">
                  <a:txBody>
                    <a:bodyPr/>
                    <a:lstStyle/>
                    <a:p>
                      <a:pPr algn="l" rtl="0" fontAlgn="t"/>
                      <a:r>
                        <a:rPr lang="en-IN" sz="18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Non Recurring Assistance </a:t>
                      </a: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pPr algn="ctr" rtl="0" fontAlgn="t"/>
                      <a:endParaRPr lang="en-IN" sz="18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9525" marR="9525" marT="9525" marB="0"/>
                </a:tc>
              </a:tr>
              <a:tr h="364104">
                <a:tc gridSpan="2">
                  <a:txBody>
                    <a:bodyPr/>
                    <a:lstStyle/>
                    <a:p>
                      <a:pPr algn="l" rtl="0" fontAlgn="t"/>
                      <a:r>
                        <a:rPr lang="en-IN" sz="18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Kitchen-cum-Store </a:t>
                      </a: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pPr algn="ctr" rtl="0" fontAlgn="t"/>
                      <a:endParaRPr lang="en-IN" sz="18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9525" marR="9525" marT="9525" marB="0"/>
                </a:tc>
              </a:tr>
              <a:tr h="364104">
                <a:tc gridSpan="2">
                  <a:txBody>
                    <a:bodyPr/>
                    <a:lstStyle/>
                    <a:p>
                      <a:pPr algn="l" rtl="0" fontAlgn="t"/>
                      <a:r>
                        <a:rPr lang="en-IN" sz="18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Kitchen Devices </a:t>
                      </a: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pPr algn="ctr" rtl="0" fontAlgn="t"/>
                      <a:endParaRPr lang="en-IN" sz="18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9525" marR="9525" marT="9525" marB="0"/>
                </a:tc>
              </a:tr>
              <a:tr h="364104">
                <a:tc gridSpan="2">
                  <a:txBody>
                    <a:bodyPr/>
                    <a:lstStyle/>
                    <a:p>
                      <a:pPr algn="l" rtl="0" fontAlgn="t"/>
                      <a:r>
                        <a:rPr lang="en-IN" sz="18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Total -B </a:t>
                      </a: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en-IN" sz="18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</a:tr>
              <a:tr h="364104">
                <a:tc gridSpan="2">
                  <a:txBody>
                    <a:bodyPr/>
                    <a:lstStyle/>
                    <a:p>
                      <a:pPr algn="l" rtl="0" fontAlgn="t"/>
                      <a:r>
                        <a:rPr lang="en-IN" sz="18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Grand Total  - A+B </a:t>
                      </a: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en-IN" sz="1800" b="1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320.43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220.16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540.59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5410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2800" b="1" dirty="0" smtClean="0">
                <a:solidFill>
                  <a:srgbClr val="0033CC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COMPONENT WISE </a:t>
            </a:r>
            <a:br>
              <a:rPr lang="en-US" sz="2800" b="1" dirty="0" smtClean="0">
                <a:solidFill>
                  <a:srgbClr val="0033CC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2800" b="1" dirty="0" smtClean="0">
                <a:solidFill>
                  <a:srgbClr val="0033CC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PROPOSAL  2019-20</a:t>
            </a:r>
            <a:endParaRPr lang="en-US" sz="24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IN" dirty="0" smtClean="0"/>
              <a:t>BUDGET PROPOSAL  2019-20</a:t>
            </a:r>
            <a:endParaRPr lang="en-IN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0" y="1752602"/>
          <a:ext cx="8610600" cy="47244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0632"/>
                <a:gridCol w="906379"/>
                <a:gridCol w="1057442"/>
                <a:gridCol w="1057442"/>
                <a:gridCol w="849730"/>
                <a:gridCol w="1076325"/>
                <a:gridCol w="1076325"/>
                <a:gridCol w="1076325"/>
              </a:tblGrid>
              <a:tr h="553146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IN" sz="1600" b="1" i="0" u="none" strike="noStrike" dirty="0" smtClean="0">
                          <a:latin typeface="Arial Narrow"/>
                        </a:rPr>
                        <a:t>    Component</a:t>
                      </a:r>
                      <a:endParaRPr lang="en-IN" sz="1600" b="1" i="0" u="none" strike="noStrike" dirty="0">
                        <a:latin typeface="Arial Narrow"/>
                      </a:endParaRPr>
                    </a:p>
                  </a:txBody>
                  <a:tcPr marL="9525" marR="9525" marT="9525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IN" sz="1600" b="1" i="0" u="none" strike="noStrike" dirty="0">
                          <a:latin typeface="Arial Narrow"/>
                        </a:rPr>
                        <a:t>Central Assistance-60%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IN" sz="1600" b="1" i="0" u="none" strike="noStrike" dirty="0">
                          <a:latin typeface="Arial Narrow"/>
                        </a:rPr>
                        <a:t>State </a:t>
                      </a:r>
                      <a:r>
                        <a:rPr lang="en-IN" sz="1600" b="1" i="0" u="none" strike="noStrike" dirty="0" smtClean="0">
                          <a:latin typeface="Arial Narrow"/>
                        </a:rPr>
                        <a:t>40%(</a:t>
                      </a:r>
                      <a:r>
                        <a:rPr lang="en-IN" sz="1600" b="1" i="0" u="none" strike="noStrike" dirty="0" err="1" smtClean="0">
                          <a:latin typeface="Arial Narrow"/>
                        </a:rPr>
                        <a:t>Manadatory</a:t>
                      </a:r>
                      <a:r>
                        <a:rPr lang="en-IN" sz="1600" b="1" i="0" u="none" strike="noStrike" dirty="0" smtClean="0">
                          <a:latin typeface="Arial Narrow"/>
                        </a:rPr>
                        <a:t>)</a:t>
                      </a:r>
                      <a:endParaRPr lang="en-IN" sz="1600" b="1" i="0" u="none" strike="noStrike" dirty="0">
                        <a:latin typeface="Arial Narrow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IN" sz="1600" b="1" i="0" u="none" strike="noStrike" dirty="0">
                          <a:latin typeface="Arial Narrow"/>
                        </a:rPr>
                        <a:t>Grand Total</a:t>
                      </a:r>
                    </a:p>
                  </a:txBody>
                  <a:tcPr marL="9525" marR="9525" marT="9525" marB="0" anchor="ctr"/>
                </a:tc>
              </a:tr>
              <a:tr h="559707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1" i="0" u="none" strike="noStrike" dirty="0">
                          <a:latin typeface="Arial Narrow"/>
                        </a:rPr>
                        <a:t>Primary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1" i="0" u="none" strike="noStrike" dirty="0">
                          <a:latin typeface="Arial Narrow"/>
                        </a:rPr>
                        <a:t>Upper Primary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1" i="0" u="none" strike="noStrike">
                          <a:latin typeface="Arial Narrow"/>
                        </a:rPr>
                        <a:t>Total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1" i="0" u="none" strike="noStrike">
                          <a:latin typeface="Arial Narrow"/>
                        </a:rPr>
                        <a:t>Primary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1" i="0" u="none" strike="noStrike">
                          <a:latin typeface="Arial Narrow"/>
                        </a:rPr>
                        <a:t>Upper Primary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1" i="0" u="none" strike="noStrike">
                          <a:latin typeface="Arial Narrow"/>
                        </a:rPr>
                        <a:t>Total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559776">
                <a:tc>
                  <a:txBody>
                    <a:bodyPr/>
                    <a:lstStyle/>
                    <a:p>
                      <a:pPr algn="l" fontAlgn="ctr"/>
                      <a:r>
                        <a:rPr lang="en-IN" sz="16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Cost of Food grains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16.38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18.81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35.19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35.19</a:t>
                      </a:r>
                    </a:p>
                  </a:txBody>
                  <a:tcPr marL="9525" marR="9525" marT="9525" marB="0" anchor="ctr"/>
                </a:tc>
              </a:tr>
              <a:tr h="553146">
                <a:tc>
                  <a:txBody>
                    <a:bodyPr/>
                    <a:lstStyle/>
                    <a:p>
                      <a:pPr algn="l" fontAlgn="ctr"/>
                      <a:r>
                        <a:rPr lang="en-IN" sz="16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Cooking Cost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142.51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163.44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305.94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95.00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108.68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203.68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509.63</a:t>
                      </a:r>
                    </a:p>
                  </a:txBody>
                  <a:tcPr marL="9525" marR="9525" marT="9525" marB="0" anchor="ctr"/>
                </a:tc>
              </a:tr>
              <a:tr h="832558">
                <a:tc>
                  <a:txBody>
                    <a:bodyPr/>
                    <a:lstStyle/>
                    <a:p>
                      <a:pPr algn="l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Honorarium to Cook-cum-Helper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33.36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28.50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61.86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22.24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19.00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41.24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103.10</a:t>
                      </a:r>
                    </a:p>
                  </a:txBody>
                  <a:tcPr marL="9525" marR="9525" marT="9525" marB="0" anchor="ctr"/>
                </a:tc>
              </a:tr>
              <a:tr h="559776">
                <a:tc>
                  <a:txBody>
                    <a:bodyPr/>
                    <a:lstStyle/>
                    <a:p>
                      <a:pPr algn="l" fontAlgn="ctr"/>
                      <a:r>
                        <a:rPr lang="en-IN" sz="16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Transportation Assistance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8.19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9.41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17.60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17.60</a:t>
                      </a:r>
                    </a:p>
                  </a:txBody>
                  <a:tcPr marL="9525" marR="9525" marT="9525" marB="0" anchor="ctr"/>
                </a:tc>
              </a:tr>
              <a:tr h="553146">
                <a:tc>
                  <a:txBody>
                    <a:bodyPr/>
                    <a:lstStyle/>
                    <a:p>
                      <a:pPr algn="l" fontAlgn="ctr"/>
                      <a:r>
                        <a:rPr lang="en-IN" sz="16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MME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120.00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120.00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120.00</a:t>
                      </a:r>
                    </a:p>
                  </a:txBody>
                  <a:tcPr marL="9525" marR="9525" marT="9525" marB="0" anchor="ctr"/>
                </a:tc>
              </a:tr>
              <a:tr h="553146">
                <a:tc>
                  <a:txBody>
                    <a:bodyPr/>
                    <a:lstStyle/>
                    <a:p>
                      <a:pPr algn="l" fontAlgn="ctr"/>
                      <a:r>
                        <a:rPr lang="en-IN" sz="16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Total - A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320.44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220.15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540.59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117.24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127.68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244.92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785.51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543800" y="12192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( in </a:t>
            </a:r>
            <a:r>
              <a:rPr lang="en-IN" dirty="0" err="1" smtClean="0"/>
              <a:t>lakh</a:t>
            </a:r>
            <a:r>
              <a:rPr lang="en-IN" dirty="0" smtClean="0"/>
              <a:t>)</a:t>
            </a:r>
            <a:endParaRPr lang="en-IN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en-US" sz="3200" b="1" i="1" dirty="0" smtClean="0"/>
              <a:t>ACTION PLAN-2019-20</a:t>
            </a:r>
            <a:endParaRPr lang="en-US" sz="32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7244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lvl="0">
              <a:buFont typeface="Wingdings" pitchFamily="2" charset="2"/>
              <a:buChar char="v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Completion  of  Kitchen cum stores </a:t>
            </a:r>
            <a:endParaRPr lang="en-IN" dirty="0" smtClean="0">
              <a:latin typeface="Arial" pitchFamily="34" charset="0"/>
              <a:cs typeface="Arial" pitchFamily="34" charset="0"/>
            </a:endParaRPr>
          </a:p>
          <a:p>
            <a:pPr lvl="0">
              <a:buFont typeface="Wingdings" pitchFamily="2" charset="2"/>
              <a:buChar char="v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Planning to develop kitchen Gardens in  Schools.</a:t>
            </a:r>
          </a:p>
          <a:p>
            <a:pPr lvl="0">
              <a:buFont typeface="Wingdings" pitchFamily="2" charset="2"/>
              <a:buChar char="v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Cooking Competition  among the  Cook cum helpers</a:t>
            </a:r>
          </a:p>
          <a:p>
            <a:pPr lvl="0">
              <a:buFont typeface="Wingdings" pitchFamily="2" charset="2"/>
              <a:buChar char="v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Conducting  Social Audit by professional Agency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49530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T H A N K  Y O U</a:t>
            </a:r>
          </a:p>
        </p:txBody>
      </p:sp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5152"/>
            <a:ext cx="9144000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Action Taken on  2018-19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7200" y="914400"/>
          <a:ext cx="8305800" cy="499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3800"/>
                <a:gridCol w="4572000"/>
              </a:tblGrid>
              <a:tr h="1372419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Less coverage of children in </a:t>
                      </a:r>
                      <a:r>
                        <a:rPr lang="en-US" sz="2000" b="1" dirty="0" err="1" smtClean="0"/>
                        <a:t>Karaikal</a:t>
                      </a:r>
                      <a:r>
                        <a:rPr lang="en-US" sz="2000" b="1" dirty="0" smtClean="0"/>
                        <a:t> in  Upper Primary (68%) level under MDMS</a:t>
                      </a:r>
                      <a:endParaRPr lang="en-US" sz="2000" dirty="0" smtClean="0"/>
                    </a:p>
                    <a:p>
                      <a:r>
                        <a:rPr lang="en-US" sz="2000" b="1" dirty="0" err="1" smtClean="0"/>
                        <a:t>Karaikal</a:t>
                      </a:r>
                      <a:r>
                        <a:rPr lang="en-US" sz="2000" b="1" dirty="0" smtClean="0"/>
                        <a:t> region</a:t>
                      </a:r>
                      <a:endParaRPr lang="en-US" sz="2000" dirty="0" smtClean="0"/>
                    </a:p>
                    <a:p>
                      <a:endParaRPr lang="en-US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/>
                          <a:ea typeface="Times New Roman"/>
                          <a:cs typeface="Times New Roman"/>
                        </a:rPr>
                        <a:t>To improve the coverage under MDMS variety menus have </a:t>
                      </a:r>
                      <a:r>
                        <a:rPr lang="en-US" sz="1800" dirty="0" smtClean="0">
                          <a:latin typeface="Arial"/>
                          <a:ea typeface="Times New Roman"/>
                          <a:cs typeface="Times New Roman"/>
                        </a:rPr>
                        <a:t>been introduced</a:t>
                      </a:r>
                      <a:r>
                        <a:rPr lang="en-US" sz="1800" dirty="0">
                          <a:latin typeface="Arial"/>
                          <a:ea typeface="Times New Roman"/>
                          <a:cs typeface="Times New Roman"/>
                        </a:rPr>
                        <a:t>.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70805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Utilization of MME is very low (6%)</a:t>
                      </a:r>
                      <a:endParaRPr lang="en-US" sz="1800" dirty="0" smtClean="0"/>
                    </a:p>
                    <a:p>
                      <a:r>
                        <a:rPr lang="en-US" sz="1800" b="1" dirty="0" smtClean="0"/>
                        <a:t> </a:t>
                      </a:r>
                      <a:endParaRPr lang="en-US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/>
                          <a:ea typeface="Times New Roman"/>
                          <a:cs typeface="Times New Roman"/>
                        </a:rPr>
                        <a:t>Specified Action Plan prepared accordingly ,Expenditure will be incurred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70805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Social Audit under MDMS yet to be conducted</a:t>
                      </a:r>
                      <a:endParaRPr lang="en-US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/>
                          <a:ea typeface="Times New Roman"/>
                          <a:cs typeface="Times New Roman"/>
                        </a:rPr>
                        <a:t>Social Audit will be conducted in 2019-20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84739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On 20</a:t>
                      </a:r>
                      <a:r>
                        <a:rPr lang="en-US" sz="1800" b="1" baseline="30000" dirty="0" smtClean="0"/>
                        <a:t>th</a:t>
                      </a:r>
                      <a:r>
                        <a:rPr lang="en-US" sz="1800" b="1" dirty="0" smtClean="0"/>
                        <a:t> April 2018,out of 416 schools, only 272 schools reported on AMS portal</a:t>
                      </a:r>
                      <a:endParaRPr lang="en-US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/>
                          <a:ea typeface="Times New Roman"/>
                          <a:cs typeface="Times New Roman"/>
                        </a:rPr>
                        <a:t>Necessary instructions has been given to the inspecting officers to ensure 100% data entry 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111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Mismatch in data of AWP&amp;B and MDM –MIS on engagement and payment of honorarium to Cook cum helpers.</a:t>
                      </a:r>
                      <a:endParaRPr lang="en-US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/>
                          <a:ea typeface="Times New Roman"/>
                          <a:cs typeface="Times New Roman"/>
                        </a:rPr>
                        <a:t>Data has been rectified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228600"/>
            <a:ext cx="8382000" cy="118494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300" b="1" dirty="0" smtClean="0">
                <a:solidFill>
                  <a:srgbClr val="0033CC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en-US" sz="2300" b="1" dirty="0" smtClean="0">
                <a:solidFill>
                  <a:srgbClr val="0033CC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en-US" sz="2800" b="1" dirty="0" smtClean="0"/>
              <a:t> PROGRESS FOR THE YEAR 2018-19</a:t>
            </a:r>
          </a:p>
          <a:p>
            <a:pPr algn="ctr"/>
            <a:endParaRPr lang="en-US" sz="2000" dirty="0" smtClean="0">
              <a:solidFill>
                <a:srgbClr val="0033CC"/>
              </a:solidFill>
              <a:latin typeface="Arial Black" pitchFamily="34" charset="0"/>
              <a:ea typeface="+mj-ea"/>
              <a:cs typeface="+mj-cs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28588025"/>
              </p:ext>
            </p:extLst>
          </p:nvPr>
        </p:nvGraphicFramePr>
        <p:xfrm>
          <a:off x="381000" y="1524000"/>
          <a:ext cx="8305802" cy="30616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7696"/>
                <a:gridCol w="1170906"/>
                <a:gridCol w="1384300"/>
                <a:gridCol w="1384300"/>
                <a:gridCol w="1625598"/>
                <a:gridCol w="1143002"/>
              </a:tblGrid>
              <a:tr h="1097324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LEVEL</a:t>
                      </a:r>
                      <a:endParaRPr lang="en-US" sz="1500" dirty="0"/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STANDARD</a:t>
                      </a:r>
                      <a:endParaRPr lang="en-US" sz="1500" dirty="0"/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STUDENTS STRENGTH</a:t>
                      </a:r>
                      <a:endParaRPr lang="en-US" sz="1500" dirty="0"/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PAB APPROVAL 2018-19</a:t>
                      </a:r>
                      <a:endParaRPr lang="en-US" sz="1500" dirty="0"/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MDM BENEFICIARIES 2019-20</a:t>
                      </a:r>
                      <a:endParaRPr lang="en-US" sz="1500" dirty="0"/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Percentage</a:t>
                      </a:r>
                      <a:endParaRPr lang="en-US" sz="1500" dirty="0"/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</a:tr>
              <a:tr h="66374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Primary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 to V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31621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26231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25875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98%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66374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Upper Primary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VI to VIII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24895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19252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18715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97%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</a:tr>
              <a:tr h="599515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Total</a:t>
                      </a:r>
                      <a:endParaRPr lang="en-US" sz="2000" b="1" dirty="0"/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56516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45466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44590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98%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57200" y="4724400"/>
            <a:ext cx="8382000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Total no. of schools =429/431 </a:t>
            </a:r>
            <a:endParaRPr lang="en-US" sz="3200" b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304800"/>
            <a:ext cx="8534400" cy="70788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/>
              <a:t> PROGRESS FOR THE YEAR 2018-19</a:t>
            </a:r>
            <a:endParaRPr lang="en-US" sz="3200" dirty="0" smtClean="0">
              <a:solidFill>
                <a:srgbClr val="0033CC"/>
              </a:solidFill>
              <a:latin typeface="Arial Black" pitchFamily="34" charset="0"/>
              <a:ea typeface="+mj-ea"/>
              <a:cs typeface="+mj-cs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81000" y="1236542"/>
          <a:ext cx="8610600" cy="38688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7591"/>
                <a:gridCol w="1456649"/>
                <a:gridCol w="1722120"/>
                <a:gridCol w="1722120"/>
                <a:gridCol w="1722120"/>
              </a:tblGrid>
              <a:tr h="942527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LEVEL</a:t>
                      </a:r>
                      <a:endParaRPr lang="en-US" sz="150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STANDARD</a:t>
                      </a:r>
                      <a:endParaRPr lang="en-US" sz="150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err="1" smtClean="0"/>
                        <a:t>No.of</a:t>
                      </a:r>
                      <a:r>
                        <a:rPr lang="en-US" sz="1500" dirty="0" smtClean="0"/>
                        <a:t> Beneficiaries</a:t>
                      </a:r>
                    </a:p>
                    <a:p>
                      <a:pPr algn="ctr"/>
                      <a:r>
                        <a:rPr lang="en-US" sz="1500" dirty="0" smtClean="0"/>
                        <a:t>PAB APPROVAL 2018-19</a:t>
                      </a:r>
                      <a:endParaRPr lang="en-US" sz="150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STUDENTS STRENGTH</a:t>
                      </a:r>
                      <a:endParaRPr lang="en-US" sz="150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MDM BENEFICIARIES</a:t>
                      </a:r>
                      <a:endParaRPr lang="en-US" sz="150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</a:tr>
              <a:tr h="57011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Primary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 to V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26231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31621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25875</a:t>
                      </a:r>
                    </a:p>
                  </a:txBody>
                  <a:tcPr marL="9525" marR="9525" marT="9525" marB="0">
                    <a:solidFill>
                      <a:srgbClr val="FFFF00"/>
                    </a:solidFill>
                  </a:tcPr>
                </a:tc>
              </a:tr>
              <a:tr h="57011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Upper Primary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VI to VIII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19235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24895</a:t>
                      </a: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18715</a:t>
                      </a:r>
                    </a:p>
                  </a:txBody>
                  <a:tcPr marL="9525" marR="9525" marT="9525" marB="0">
                    <a:solidFill>
                      <a:srgbClr val="00B0F0"/>
                    </a:solidFill>
                  </a:tcPr>
                </a:tc>
              </a:tr>
              <a:tr h="57011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Pre-Primary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LKG &amp; UKG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8061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6779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67429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High School &amp; HSS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IX TO XII STD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30812</a:t>
                      </a:r>
                    </a:p>
                  </a:txBody>
                  <a:tcPr marL="9525" marR="9525" marT="9525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18604</a:t>
                      </a:r>
                    </a:p>
                  </a:txBody>
                  <a:tcPr marL="9525" marR="9525" marT="9525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514943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Total</a:t>
                      </a:r>
                      <a:endParaRPr lang="en-US" sz="2000" b="1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45466</a:t>
                      </a:r>
                      <a:endParaRPr lang="en-US" sz="2000" b="1" dirty="0"/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95389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69973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457200" y="3197185"/>
            <a:ext cx="8305800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300" b="1" dirty="0" smtClean="0">
                <a:solidFill>
                  <a:srgbClr val="0033CC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en-US" sz="2300" b="1" dirty="0" smtClean="0">
                <a:solidFill>
                  <a:srgbClr val="0033CC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endParaRPr lang="en-US" sz="2800" b="1" dirty="0" smtClean="0"/>
          </a:p>
          <a:p>
            <a:pPr algn="ctr"/>
            <a:endParaRPr lang="en-US" sz="2400" dirty="0" smtClean="0"/>
          </a:p>
          <a:p>
            <a:pPr algn="ctr"/>
            <a:endParaRPr lang="en-US" sz="2300" b="1" dirty="0" smtClean="0">
              <a:solidFill>
                <a:srgbClr val="0033CC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/>
            <a:endParaRPr lang="en-US" sz="2000" dirty="0" smtClean="0">
              <a:solidFill>
                <a:srgbClr val="0033CC"/>
              </a:solidFill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5334000"/>
            <a:ext cx="8229600" cy="1371600"/>
          </a:xfrm>
        </p:spPr>
        <p:txBody>
          <a:bodyPr>
            <a:normAutofit fontScale="90000"/>
          </a:bodyPr>
          <a:lstStyle/>
          <a:p>
            <a:pPr algn="l"/>
            <a:r>
              <a:rPr lang="en-IN" sz="3100" dirty="0" smtClean="0"/>
              <a:t/>
            </a:r>
            <a:br>
              <a:rPr lang="en-IN" sz="3100" dirty="0" smtClean="0"/>
            </a:br>
            <a:r>
              <a:rPr lang="en-IN" sz="2200" b="1" dirty="0" smtClean="0"/>
              <a:t>MDM Beneficiaries for the year 2018-19=44590</a:t>
            </a:r>
            <a:br>
              <a:rPr lang="en-IN" sz="2200" b="1" dirty="0" smtClean="0"/>
            </a:br>
            <a:r>
              <a:rPr lang="en-IN" sz="2200" b="1" dirty="0" smtClean="0"/>
              <a:t>MDM Beneficiaries for the year 2017-18=45466 </a:t>
            </a:r>
            <a:br>
              <a:rPr lang="en-IN" sz="2200" b="1" dirty="0" smtClean="0"/>
            </a:br>
            <a:r>
              <a:rPr lang="en-IN" sz="2200" b="1" dirty="0" smtClean="0"/>
              <a:t>			               	          =(-876)</a:t>
            </a:r>
            <a:r>
              <a:rPr lang="en-IN" sz="3600" b="1" dirty="0" smtClean="0"/>
              <a:t/>
            </a:r>
            <a:br>
              <a:rPr lang="en-IN" sz="3600" b="1" dirty="0" smtClean="0"/>
            </a:br>
            <a:r>
              <a:rPr lang="en-IN" b="1" dirty="0" smtClean="0"/>
              <a:t> </a:t>
            </a:r>
            <a:endParaRPr lang="en-IN" b="1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6934200" cy="838200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0033CC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STANDARD MENU </a:t>
            </a:r>
            <a:endParaRPr lang="en-US" sz="4000" b="1" dirty="0">
              <a:solidFill>
                <a:srgbClr val="0033CC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graphicFrame>
        <p:nvGraphicFramePr>
          <p:cNvPr id="7" name="Content Placeholder 3"/>
          <p:cNvGraphicFramePr>
            <a:graphicFrameLocks noGrp="1"/>
          </p:cNvGraphicFramePr>
          <p:nvPr>
            <p:ph idx="1"/>
          </p:nvPr>
        </p:nvGraphicFramePr>
        <p:xfrm>
          <a:off x="1000100" y="714356"/>
          <a:ext cx="7086600" cy="52123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1924"/>
                <a:gridCol w="5114676"/>
              </a:tblGrid>
              <a:tr h="94177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MONDAY</a:t>
                      </a:r>
                      <a:endParaRPr lang="en-US" sz="2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4596" marR="74596" marT="37297" marB="37297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Rice, Mixed Vegetable Sambar, Potato </a:t>
                      </a:r>
                      <a:r>
                        <a:rPr lang="en-US" sz="24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Poriyal</a:t>
                      </a:r>
                      <a:r>
                        <a:rPr lang="en-US" sz="2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&amp; </a:t>
                      </a:r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Egg</a:t>
                      </a:r>
                      <a:endParaRPr 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4596" marR="74596" marT="37297" marB="37297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  <a:alpha val="71000"/>
                      </a:schemeClr>
                    </a:solidFill>
                  </a:tcPr>
                </a:tc>
              </a:tr>
              <a:tr h="941772">
                <a:tc>
                  <a:txBody>
                    <a:bodyPr/>
                    <a:lstStyle/>
                    <a:p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TUESDAY</a:t>
                      </a:r>
                      <a:endParaRPr lang="en-US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4596" marR="74596" marT="37297" marB="37297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Variety Rice – Tomato Rice with   Potato and Carrot  </a:t>
                      </a:r>
                      <a:r>
                        <a:rPr lang="en-US" sz="2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Poriyal</a:t>
                      </a:r>
                      <a:endParaRPr 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4596" marR="74596" marT="37297" marB="37297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1230831">
                <a:tc>
                  <a:txBody>
                    <a:bodyPr/>
                    <a:lstStyle/>
                    <a:p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WEDNESDAY</a:t>
                      </a:r>
                      <a:endParaRPr lang="en-US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4596" marR="74596" marT="37297" marB="37297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Rice, Mixed Vegetable </a:t>
                      </a:r>
                      <a:r>
                        <a:rPr lang="en-US" sz="2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Sambar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Beetroot </a:t>
                      </a:r>
                      <a:r>
                        <a:rPr lang="en-US" sz="2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Poriyal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&amp; </a:t>
                      </a:r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Egg</a:t>
                      </a:r>
                    </a:p>
                  </a:txBody>
                  <a:tcPr marL="74596" marR="74596" marT="37297" marB="37297" anchor="ctr">
                    <a:solidFill>
                      <a:srgbClr val="92D050"/>
                    </a:solidFill>
                  </a:tcPr>
                </a:tc>
              </a:tr>
              <a:tr h="867176">
                <a:tc>
                  <a:txBody>
                    <a:bodyPr/>
                    <a:lstStyle/>
                    <a:p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THURSDAY</a:t>
                      </a:r>
                      <a:endParaRPr lang="en-US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4596" marR="74596" marT="37297" marB="37297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Variety Rice – Tamarind Rice with   Potato </a:t>
                      </a:r>
                      <a:r>
                        <a:rPr lang="en-US" sz="2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Poriyal</a:t>
                      </a:r>
                      <a:endParaRPr 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947" marR="55947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1230831">
                <a:tc>
                  <a:txBody>
                    <a:bodyPr/>
                    <a:lstStyle/>
                    <a:p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FRIDAY</a:t>
                      </a:r>
                      <a:endParaRPr lang="en-US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4596" marR="74596" marT="37297" marB="37297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Rice, Mixed Vegetable Sambar, Raw Banana </a:t>
                      </a:r>
                      <a:r>
                        <a:rPr lang="en-US" sz="2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Poriyal</a:t>
                      </a:r>
                      <a:endParaRPr 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4596" marR="74596" marT="37297" marB="37297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28662" y="5934670"/>
            <a:ext cx="73581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1600" b="1" i="1" dirty="0" err="1" smtClean="0"/>
              <a:t>Sambar</a:t>
            </a:r>
            <a:r>
              <a:rPr lang="en-US" sz="1600" b="1" i="1" dirty="0" smtClean="0"/>
              <a:t> :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Dhall</a:t>
            </a:r>
            <a:r>
              <a:rPr lang="en-US" sz="1600" i="1" dirty="0" smtClean="0"/>
              <a:t> with mixed vegetables like </a:t>
            </a:r>
            <a:r>
              <a:rPr lang="en-US" sz="1600" i="1" dirty="0" err="1" smtClean="0"/>
              <a:t>Brinjal</a:t>
            </a:r>
            <a:r>
              <a:rPr lang="en-US" sz="1600" i="1" dirty="0" smtClean="0"/>
              <a:t>, Ladies Finger ,Beans, Drumstick and </a:t>
            </a:r>
            <a:r>
              <a:rPr lang="en-US" sz="1600" i="1" dirty="0" err="1" smtClean="0"/>
              <a:t>Cabbage,Chow</a:t>
            </a:r>
            <a:r>
              <a:rPr lang="en-US" sz="1600" i="1" dirty="0" smtClean="0"/>
              <a:t> Chow, </a:t>
            </a:r>
            <a:r>
              <a:rPr lang="en-US" sz="1600" i="1" dirty="0" err="1" smtClean="0"/>
              <a:t>Knol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Khol</a:t>
            </a:r>
            <a:r>
              <a:rPr lang="en-US" sz="1600" i="1" dirty="0" smtClean="0"/>
              <a:t>, Carrot based on the availability</a:t>
            </a:r>
            <a:r>
              <a:rPr lang="en-IN" sz="1600" dirty="0" smtClean="0"/>
              <a:t>:</a:t>
            </a:r>
          </a:p>
          <a:p>
            <a:pPr lvl="0">
              <a:buFont typeface="Wingdings" pitchFamily="2" charset="2"/>
              <a:buChar char="v"/>
            </a:pPr>
            <a:r>
              <a:rPr lang="en-US" sz="1600" b="1" dirty="0" smtClean="0">
                <a:solidFill>
                  <a:srgbClr val="0033CC"/>
                </a:solidFill>
              </a:rPr>
              <a:t>Black </a:t>
            </a:r>
            <a:r>
              <a:rPr lang="en-US" sz="1600" b="1" dirty="0" err="1" smtClean="0">
                <a:solidFill>
                  <a:srgbClr val="0033CC"/>
                </a:solidFill>
              </a:rPr>
              <a:t>channa</a:t>
            </a:r>
            <a:r>
              <a:rPr lang="en-US" sz="1600" b="1" dirty="0" smtClean="0">
                <a:solidFill>
                  <a:srgbClr val="0033CC"/>
                </a:solidFill>
              </a:rPr>
              <a:t>/</a:t>
            </a:r>
            <a:r>
              <a:rPr lang="en-US" sz="1600" b="1" dirty="0" err="1" smtClean="0">
                <a:solidFill>
                  <a:srgbClr val="0033CC"/>
                </a:solidFill>
              </a:rPr>
              <a:t>Mochai</a:t>
            </a:r>
            <a:r>
              <a:rPr lang="en-US" sz="1600" b="1" dirty="0" smtClean="0">
                <a:solidFill>
                  <a:srgbClr val="0033CC"/>
                </a:solidFill>
              </a:rPr>
              <a:t> provided on Non Egg days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0"/>
            <a:ext cx="8229600" cy="487362"/>
          </a:xfrm>
        </p:spPr>
        <p:txBody>
          <a:bodyPr>
            <a:noAutofit/>
          </a:bodyPr>
          <a:lstStyle/>
          <a:p>
            <a:pPr algn="l"/>
            <a:r>
              <a:rPr lang="en-US" sz="4000" b="1" dirty="0" smtClean="0">
                <a:solidFill>
                  <a:srgbClr val="0033CC"/>
                </a:solidFill>
                <a:latin typeface="Monotype Corsiva" pitchFamily="66" charset="0"/>
              </a:rPr>
              <a:t>Cooking Process in central kitchen</a:t>
            </a:r>
            <a:endParaRPr lang="en-IN" sz="4000" b="1" dirty="0" smtClean="0">
              <a:solidFill>
                <a:srgbClr val="0033CC"/>
              </a:solidFill>
              <a:latin typeface="Monotype Corsiva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026" name="Picture 2" descr="C:\Users\midmaymeals\Desktop\breakfast photos\boiling of ri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3400"/>
            <a:ext cx="9144000" cy="3124200"/>
          </a:xfrm>
          <a:prstGeom prst="rect">
            <a:avLst/>
          </a:prstGeom>
          <a:noFill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04800" y="3810000"/>
            <a:ext cx="8229600" cy="4111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smtClean="0">
                <a:solidFill>
                  <a:srgbClr val="0033CC"/>
                </a:solidFill>
                <a:latin typeface="Monotype Corsiva" pitchFamily="66" charset="0"/>
                <a:ea typeface="+mj-ea"/>
                <a:cs typeface="+mj-cs"/>
              </a:rPr>
              <a:t>in cluster kitchen</a:t>
            </a:r>
            <a:endParaRPr lang="en-IN" sz="4000" b="1" dirty="0">
              <a:solidFill>
                <a:srgbClr val="0033CC"/>
              </a:solidFill>
              <a:latin typeface="Monotype Corsiva" pitchFamily="66" charset="0"/>
              <a:ea typeface="+mj-ea"/>
              <a:cs typeface="+mj-cs"/>
            </a:endParaRPr>
          </a:p>
        </p:txBody>
      </p:sp>
      <p:pic>
        <p:nvPicPr>
          <p:cNvPr id="7" name="Picture 6" descr="F:\MMS NEW\MHRD\2016-17\PHOTOS\koonichampet\2Asambar prepara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191000"/>
            <a:ext cx="9144000" cy="2667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707821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2050" name="Picture 2" descr="F:\MMS NEW\MHRD\Photos\Koonichampet photos\IMG_78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762000"/>
            <a:ext cx="8839200" cy="5595958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52400" y="361890"/>
            <a:ext cx="88391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smtClean="0">
                <a:solidFill>
                  <a:srgbClr val="FF0000"/>
                </a:solidFill>
              </a:rPr>
              <a:t>Teacher </a:t>
            </a:r>
            <a:r>
              <a:rPr lang="en-US" sz="2800" b="1" dirty="0" smtClean="0">
                <a:solidFill>
                  <a:srgbClr val="FF0000"/>
                </a:solidFill>
              </a:rPr>
              <a:t>tasting the food before serving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060690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en-IN" sz="6600" b="1" dirty="0" smtClean="0"/>
              <a:t>HAND WASH</a:t>
            </a:r>
            <a:endParaRPr lang="en-IN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2050" name="Picture 2" descr="C:\Users\CEO\Desktop\ZOne-III\WhatsApp Image 2019-04-11 at 11.36.23 AM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600200"/>
            <a:ext cx="8153400" cy="440055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5522</TotalTime>
  <Words>874</Words>
  <Application>Microsoft Office PowerPoint</Application>
  <PresentationFormat>On-screen Show (4:3)</PresentationFormat>
  <Paragraphs>324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GOVERNMENT OF PUDUCHERRY </vt:lpstr>
      <vt:lpstr>U.T of Puducherry</vt:lpstr>
      <vt:lpstr>Action Taken on  2018-19</vt:lpstr>
      <vt:lpstr>Slide 4</vt:lpstr>
      <vt:lpstr> MDM Beneficiaries for the year 2018-19=44590 MDM Beneficiaries for the year 2017-18=45466                               =(-876)  </vt:lpstr>
      <vt:lpstr>STANDARD MENU </vt:lpstr>
      <vt:lpstr>Cooking Process in central kitchen</vt:lpstr>
      <vt:lpstr>Slide 8</vt:lpstr>
      <vt:lpstr>HAND WASH</vt:lpstr>
      <vt:lpstr>Slide 10</vt:lpstr>
      <vt:lpstr>Official Visit by MHRD </vt:lpstr>
      <vt:lpstr>Slide 12</vt:lpstr>
      <vt:lpstr>SCHOOL HEALTH PROGRAM 2018-19</vt:lpstr>
      <vt:lpstr>TRAINING PROGRAMME TO  COOK CUM HELPER</vt:lpstr>
      <vt:lpstr>District Level Committee  Meeting - Karaikal </vt:lpstr>
      <vt:lpstr>Slide 16</vt:lpstr>
      <vt:lpstr>Best Practices:-</vt:lpstr>
      <vt:lpstr>National level competition writing letter to Prime Minister </vt:lpstr>
      <vt:lpstr>Shri Rajiv Gandhi Breakfast scheme 2018-19</vt:lpstr>
      <vt:lpstr>PROVIDING HOT MILK </vt:lpstr>
      <vt:lpstr>Slide 21</vt:lpstr>
      <vt:lpstr>Slide 22</vt:lpstr>
      <vt:lpstr>COMPONENT WISE  PROPOSAL  2019-20</vt:lpstr>
      <vt:lpstr>BUDGET PROPOSAL  2019-20</vt:lpstr>
      <vt:lpstr>ACTION PLAN-2019-20</vt:lpstr>
      <vt:lpstr>Slide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MIDDAY MEALS LOGO</dc:title>
  <dc:creator>midmaymeals</dc:creator>
  <cp:lastModifiedBy>HP</cp:lastModifiedBy>
  <cp:revision>1551</cp:revision>
  <cp:lastPrinted>2016-01-27T05:57:42Z</cp:lastPrinted>
  <dcterms:created xsi:type="dcterms:W3CDTF">2006-08-16T00:00:00Z</dcterms:created>
  <dcterms:modified xsi:type="dcterms:W3CDTF">2019-06-17T04:51:49Z</dcterms:modified>
</cp:coreProperties>
</file>